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3" r:id="rId1"/>
    <p:sldMasterId id="2147484055" r:id="rId2"/>
  </p:sldMasterIdLst>
  <p:sldIdLst>
    <p:sldId id="256" r:id="rId3"/>
    <p:sldId id="257" r:id="rId4"/>
    <p:sldId id="265" r:id="rId5"/>
    <p:sldId id="277" r:id="rId6"/>
    <p:sldId id="273" r:id="rId7"/>
    <p:sldId id="264" r:id="rId8"/>
    <p:sldId id="263" r:id="rId9"/>
    <p:sldId id="258" r:id="rId10"/>
    <p:sldId id="259" r:id="rId11"/>
    <p:sldId id="271" r:id="rId12"/>
    <p:sldId id="274" r:id="rId13"/>
    <p:sldId id="260" r:id="rId14"/>
    <p:sldId id="261" r:id="rId15"/>
    <p:sldId id="266" r:id="rId16"/>
    <p:sldId id="262" r:id="rId17"/>
    <p:sldId id="275" r:id="rId18"/>
    <p:sldId id="268" r:id="rId19"/>
    <p:sldId id="267" r:id="rId20"/>
    <p:sldId id="276" r:id="rId21"/>
    <p:sldId id="269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72" y="6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0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46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5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35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38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389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96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14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16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05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691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25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07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85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8529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49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456E-73EA-415E-AA26-9FCA4DA90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D0D975-DB46-4A06-A749-A2C4A7B30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2412E-12E8-4992-B2E4-2E0D5CA5E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CBC9E-4D01-4BF0-886F-379B76770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05DA6-A4EB-47A0-8984-A4F506635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63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D589D-4105-46C5-AB1C-741752C6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0B893-C940-4C0F-A943-CA76AF425B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B7CAB-1B14-4156-AB6D-9484B2F3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C9944-9686-4FE6-A048-7FA0B4EB3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CE2D1-7B28-4378-BF8E-927706503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353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DE881-2BDB-4C1E-ABBE-9C6FA09F2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25B92-937F-40CF-B3AA-6C8CFAB5D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30BF0-C2A9-46C2-A0C5-ADD1D5D13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7EA6A-48B0-4658-A71B-1C975D4AA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5F193-888B-4237-ABAB-5A9E833D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578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7C4B3-3731-4F04-A419-E8892AFD6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22B10-2D32-4FDD-B996-764311549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BA5A32-E01F-4BEA-BF00-E54452511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F5433-B905-410F-96CF-C1DF97692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A040F1-6452-4456-A9F0-EF0EF790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89D799-8ACE-445C-891E-4BCE5E812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272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F0EB1-0DF9-4AC5-BB3B-8E8707680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9E784-DA9A-42C9-A8AB-05C322F7F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0BAF98-32E4-43C6-9ADF-2009E4856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BAE831-5E98-4F10-9CA3-6CD0F09773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B88D37-CBAF-4500-AEC3-33944D4C5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2644A1-4C09-4C08-914C-3CC9E3C26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78445F-BABC-4A61-B120-95FAF862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20D1BE-60C3-418D-8ECE-8C72B0126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794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C21A3-8BC7-4F02-8242-F9FE994BF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D59EA2-75DA-4206-BE25-5FF1408D1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B44528-1E7D-4F31-B6EF-9C0A7BBF6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6B2F79-10AE-473D-A393-50FC55054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836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8506C1-113D-4482-979C-940D7A25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4B629F-7917-4B10-A896-643A14109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9AD42-DD93-4200-9517-696EBBD6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0724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9E58-BFE8-46A0-9AE5-A8FC400F6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E46CC5-6426-4EF5-BDF9-D39DC030D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42662-46B1-49B0-A5A2-044EBBD60C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0ADBB6-E0ED-4C1C-B236-7817FED37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3675EE-A1E5-4045-826B-39F283C51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905043-A373-4D89-8CC7-DBC36250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0958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AC131-E7B8-4B57-AFD1-3F6C00392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B3160A-DF9B-4E8F-AF9B-1440B51EC8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66C11-DF3C-459F-9B2C-130DF1AD68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5F838-7965-4A96-92B5-1979B487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DBEDD-58AE-430E-89F2-9727D1EA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F42D7-355E-42F5-9DCA-568873CE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464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085D0-BA5F-46CC-9254-820A356B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EE2D54-9D57-4290-BD11-DC6B0247E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4B231-22CD-4715-BB30-162CEE4FA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1FE49-17EB-4442-A250-9A7BEA4BD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277333-2510-407C-9A86-62069B03A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799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308B6A-A750-4F5E-80BB-BBA231757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331AD-96AE-4111-977A-3BFEB7294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E840F-F5FB-4287-ADED-627F95418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F5A83-0E19-4D9F-B71F-3F8D3F186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7D705-F824-4FF7-9103-D4641791A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05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837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4" r:id="rId1"/>
    <p:sldLayoutId id="2147483955" r:id="rId2"/>
    <p:sldLayoutId id="2147483956" r:id="rId3"/>
    <p:sldLayoutId id="2147483957" r:id="rId4"/>
    <p:sldLayoutId id="2147483958" r:id="rId5"/>
    <p:sldLayoutId id="2147483959" r:id="rId6"/>
    <p:sldLayoutId id="2147483960" r:id="rId7"/>
    <p:sldLayoutId id="2147483961" r:id="rId8"/>
    <p:sldLayoutId id="2147483962" r:id="rId9"/>
    <p:sldLayoutId id="2147483963" r:id="rId10"/>
    <p:sldLayoutId id="2147483964" r:id="rId11"/>
    <p:sldLayoutId id="2147483965" r:id="rId12"/>
    <p:sldLayoutId id="2147483966" r:id="rId13"/>
    <p:sldLayoutId id="2147483967" r:id="rId14"/>
    <p:sldLayoutId id="2147483968" r:id="rId15"/>
    <p:sldLayoutId id="2147483969" r:id="rId16"/>
    <p:sldLayoutId id="214748397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CC38D5-4DCD-4E05-96C6-A0A113401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6FC1E-7635-405F-8D3B-C9655547E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DFB71-9673-4A1A-8EC1-4C11AD72A1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F4CE8-DB36-4B25-A23C-F3E704D5EDFC}" type="datetimeFigureOut">
              <a:rPr lang="en-US" smtClean="0"/>
              <a:t>7/11/2020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22851-C847-4D17-BCFF-FC5AFD021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E2049-82D4-4BD9-8372-881A70CC3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CD97B-3B37-4CF7-BB61-DFC53EB9D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25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ender_Equality_Index_2017_structure.jpg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jobsanger.blogspot.com/2010/11/republicans-say-no-to-equal-pay-for.html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reativecommons.org/licenses/by-nc-nd/3.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litize.com.br/igualdade-de-genero-raio-x/desigualdade-de-genero-sarah-duval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reativecommons.org/licenses/by-nc-nd/3.0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ender_inequality_in_India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4" Type="http://schemas.openxmlformats.org/officeDocument/2006/relationships/hyperlink" Target="https://creativecommons.org/licenses/by-sa/3.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excelsior.edu/writing-process/thesis-sentence/thesis-sentence-common-problems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creativecommons.org/licenses/by/3.0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066801"/>
            <a:ext cx="8991600" cy="1470025"/>
          </a:xfrm>
        </p:spPr>
        <p:txBody>
          <a:bodyPr/>
          <a:lstStyle/>
          <a:p>
            <a:pPr algn="ctr"/>
            <a:r>
              <a:rPr lang="en-US" sz="6000" dirty="0"/>
              <a:t>Gender Inequality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2743200"/>
            <a:ext cx="6400800" cy="23622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Deidre Whittaker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Excelsior College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Robin Parks</a:t>
            </a:r>
          </a:p>
          <a:p>
            <a:pPr algn="ctr"/>
            <a:r>
              <a:rPr lang="en-US" sz="3200" dirty="0">
                <a:solidFill>
                  <a:schemeClr val="tx1">
                    <a:lumMod val="95000"/>
                  </a:schemeClr>
                </a:solidFill>
              </a:rPr>
              <a:t>6 Jul 2020 </a:t>
            </a:r>
          </a:p>
        </p:txBody>
      </p:sp>
    </p:spTree>
    <p:extLst>
      <p:ext uri="{BB962C8B-B14F-4D97-AF65-F5344CB8AC3E}">
        <p14:creationId xmlns:p14="http://schemas.microsoft.com/office/powerpoint/2010/main" val="240567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Gender Inequality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Refers to the unfair or unequal treatment of a person which is based on their gender. </a:t>
            </a:r>
          </a:p>
          <a:p>
            <a:r>
              <a:rPr lang="en-US" dirty="0"/>
              <a:t>It is a worldwide problem and challenge affecting both developed and developing nations.</a:t>
            </a:r>
          </a:p>
          <a:p>
            <a:r>
              <a:rPr lang="en-US" dirty="0"/>
              <a:t>Women have become victims in the gender inequality more than men. </a:t>
            </a:r>
          </a:p>
        </p:txBody>
      </p:sp>
    </p:spTree>
    <p:extLst>
      <p:ext uri="{BB962C8B-B14F-4D97-AF65-F5344CB8AC3E}">
        <p14:creationId xmlns:p14="http://schemas.microsoft.com/office/powerpoint/2010/main" val="341252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838200"/>
            <a:ext cx="777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68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797253C-8D05-4BB4-9181-AF9DC89EB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Gender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76F34-8FFE-41A4-8FAF-CCCA03AC276D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95000"/>
                  </a:schemeClr>
                </a:solidFill>
              </a:rPr>
              <a:t>H</a:t>
            </a:r>
            <a:r>
              <a:rPr lang="en-US" b="0" i="0" dirty="0">
                <a:solidFill>
                  <a:schemeClr val="tx1">
                    <a:lumMod val="95000"/>
                  </a:schemeClr>
                </a:solidFill>
                <a:effectLst/>
              </a:rPr>
              <a:t>olds back the growth of individuals, societies and countries development.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22222"/>
                </a:solidFill>
                <a:effectLst/>
                <a:latin typeface="Roboto"/>
              </a:rPr>
              <a:t>Unequal societies are less cohesive.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b="0" i="0" dirty="0">
              <a:solidFill>
                <a:schemeClr val="tx1">
                  <a:lumMod val="95000"/>
                </a:schemeClr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999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72C32-38F2-436F-9036-6F9FEFE59E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2590800"/>
            <a:ext cx="8825658" cy="1653181"/>
          </a:xfrm>
        </p:spPr>
        <p:txBody>
          <a:bodyPr/>
          <a:lstStyle/>
          <a:p>
            <a:pPr algn="ctr"/>
            <a:r>
              <a:rPr lang="en-US" sz="4800" dirty="0"/>
              <a:t>Why is the gender inequality an important issue</a:t>
            </a:r>
          </a:p>
        </p:txBody>
      </p:sp>
    </p:spTree>
    <p:extLst>
      <p:ext uri="{BB962C8B-B14F-4D97-AF65-F5344CB8AC3E}">
        <p14:creationId xmlns:p14="http://schemas.microsoft.com/office/powerpoint/2010/main" val="144796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F6894CF-58A7-46E0-99CF-C9E3A2F16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Combating Gender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8"/>
            <a:r>
              <a:rPr lang="en-US" sz="3000" b="0" i="0" dirty="0">
                <a:solidFill>
                  <a:srgbClr val="222222"/>
                </a:solidFill>
                <a:effectLst/>
              </a:rPr>
              <a:t>It stimulate economic growth, which is essential in low-income countries. </a:t>
            </a:r>
          </a:p>
          <a:p>
            <a:pPr lvl="8"/>
            <a:r>
              <a:rPr lang="en-US" sz="3000" b="0" i="0" dirty="0">
                <a:solidFill>
                  <a:srgbClr val="222222"/>
                </a:solidFill>
                <a:effectLst/>
              </a:rPr>
              <a:t>Makes our communities safer and healthier</a:t>
            </a:r>
          </a:p>
          <a:p>
            <a:pPr lvl="8"/>
            <a:r>
              <a:rPr lang="en-US" sz="3000" b="0" i="0" dirty="0">
                <a:solidFill>
                  <a:srgbClr val="222222"/>
                </a:solidFill>
                <a:effectLst/>
              </a:rPr>
              <a:t>They have higher rates of anti-social </a:t>
            </a:r>
            <a:r>
              <a:rPr lang="en-US" sz="3000" b="0" i="0" dirty="0" err="1">
                <a:solidFill>
                  <a:srgbClr val="222222"/>
                </a:solidFill>
                <a:effectLst/>
              </a:rPr>
              <a:t>behaviour</a:t>
            </a:r>
            <a:r>
              <a:rPr lang="en-US" sz="3000" b="0" i="0" dirty="0">
                <a:solidFill>
                  <a:srgbClr val="222222"/>
                </a:solidFill>
                <a:effectLst/>
              </a:rPr>
              <a:t> and violence.</a:t>
            </a:r>
          </a:p>
          <a:p>
            <a:pPr lvl="8"/>
            <a:r>
              <a:rPr lang="en-US" sz="3000" dirty="0"/>
              <a:t>Despite the achievement, a lot needs to be done in order to achieve the equality among the two genders.</a:t>
            </a:r>
          </a:p>
          <a:p>
            <a:pPr lvl="8"/>
            <a:r>
              <a:rPr lang="en-US" sz="3000" dirty="0"/>
              <a:t>Changing societal perception is key in dismantling  this menace of gender inequality. </a:t>
            </a:r>
          </a:p>
          <a:p>
            <a:pPr lvl="8"/>
            <a:r>
              <a:rPr lang="en-US" sz="3000" dirty="0"/>
              <a:t>Gender inequality data across the globe has proven the importance of having this discussion.</a:t>
            </a:r>
          </a:p>
          <a:p>
            <a:pPr lvl="8"/>
            <a:r>
              <a:rPr lang="en-US" sz="3000" dirty="0"/>
              <a:t>Women are still suffering even in the 21</a:t>
            </a:r>
            <a:r>
              <a:rPr lang="en-US" sz="3000" baseline="30000" dirty="0"/>
              <a:t>st</a:t>
            </a:r>
            <a:r>
              <a:rPr lang="en-US" sz="3000" dirty="0"/>
              <a:t> century due to this inequalities based on their gender.</a:t>
            </a:r>
          </a:p>
          <a:p>
            <a:pPr lvl="8"/>
            <a:r>
              <a:rPr lang="en-US" sz="3000" dirty="0"/>
              <a:t>A lot of efforts have been made to ensure gender equity is achieved.</a:t>
            </a:r>
          </a:p>
          <a:p>
            <a:pPr lvl="8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B65E78-0D98-441C-9A33-06C80C379E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-2590800" y="1219200"/>
            <a:ext cx="3429000" cy="33447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66947B-7C2C-4C05-BD16-607AB4BFA6A1}"/>
              </a:ext>
            </a:extLst>
          </p:cNvPr>
          <p:cNvSpPr txBox="1"/>
          <p:nvPr/>
        </p:nvSpPr>
        <p:spPr>
          <a:xfrm>
            <a:off x="7858539" y="6468913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commons.wikimedia.org/wiki/File:Gender_Equality_Index_2017_structure.jpg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200878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A18952A-2515-4E4E-B558-4520988CD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209800"/>
            <a:ext cx="9404723" cy="1857730"/>
          </a:xfrm>
        </p:spPr>
        <p:txBody>
          <a:bodyPr/>
          <a:lstStyle/>
          <a:p>
            <a:pPr algn="ctr"/>
            <a:r>
              <a:rPr lang="en-US" sz="6000" dirty="0"/>
              <a:t>Examples of Gender Inequality</a:t>
            </a:r>
          </a:p>
        </p:txBody>
      </p:sp>
    </p:spTree>
    <p:extLst>
      <p:ext uri="{BB962C8B-B14F-4D97-AF65-F5344CB8AC3E}">
        <p14:creationId xmlns:p14="http://schemas.microsoft.com/office/powerpoint/2010/main" val="416356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Gender Inequality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Discrimination at workplace</a:t>
            </a:r>
          </a:p>
          <a:p>
            <a:r>
              <a:rPr lang="en-US" dirty="0"/>
              <a:t>Biasness in work promotions </a:t>
            </a:r>
          </a:p>
          <a:p>
            <a:r>
              <a:rPr lang="en-US" dirty="0"/>
              <a:t>Inequality in education opportunities </a:t>
            </a:r>
          </a:p>
          <a:p>
            <a:r>
              <a:rPr lang="en-US" dirty="0"/>
              <a:t>Inequality in earnings</a:t>
            </a:r>
          </a:p>
          <a:p>
            <a:r>
              <a:rPr lang="en-US" dirty="0"/>
              <a:t>Property ownership inequalities</a:t>
            </a:r>
          </a:p>
          <a:p>
            <a:r>
              <a:rPr lang="en-US" dirty="0"/>
              <a:t>Inequality in health access among the women</a:t>
            </a:r>
          </a:p>
          <a:p>
            <a:r>
              <a:rPr lang="en-US" dirty="0"/>
              <a:t>Political leadership inequalities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FE262F-D917-4B8C-8606-390915BB1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24800" y="1984963"/>
            <a:ext cx="3505200" cy="3581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FA15D9-F5B3-4E61-8DCD-6F8A4EDE1E61}"/>
              </a:ext>
            </a:extLst>
          </p:cNvPr>
          <p:cNvSpPr txBox="1"/>
          <p:nvPr/>
        </p:nvSpPr>
        <p:spPr>
          <a:xfrm>
            <a:off x="7010400" y="5633831"/>
            <a:ext cx="50419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jobsanger.blogspot.com/2010/11/republicans-say-no-to-equal-pay-for.html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744378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Forms Of Gender Inequality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Gender based violence inequalities </a:t>
            </a:r>
          </a:p>
          <a:p>
            <a:r>
              <a:rPr lang="en-US" dirty="0"/>
              <a:t>Discrimination and biasness when raising a family</a:t>
            </a:r>
          </a:p>
          <a:p>
            <a:r>
              <a:rPr lang="en-US" dirty="0"/>
              <a:t>Family disputes inequalities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089AE-46A7-4A9D-9567-CB14B733E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382000" y="1828801"/>
            <a:ext cx="3048000" cy="3352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7F576B-5096-43C6-A615-BADE77DA6931}"/>
              </a:ext>
            </a:extLst>
          </p:cNvPr>
          <p:cNvSpPr txBox="1"/>
          <p:nvPr/>
        </p:nvSpPr>
        <p:spPr>
          <a:xfrm>
            <a:off x="5486400" y="7994012"/>
            <a:ext cx="6858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www.politize.com.br/igualdade-de-genero-raio-x/desigualdade-de-genero-sarah-duval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c-nd/3.0/"/>
              </a:rPr>
              <a:t>CC BY-NC-ND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9413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5EB9-79CC-45BE-B4EF-46BAACDA5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it my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9EDAE-46E1-498A-BF63-68583445C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9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B0E67BA-0BEB-4535-80B5-689392A5B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209800"/>
            <a:ext cx="9404723" cy="1400530"/>
          </a:xfrm>
        </p:spPr>
        <p:txBody>
          <a:bodyPr/>
          <a:lstStyle/>
          <a:p>
            <a:pPr algn="ctr"/>
            <a:r>
              <a:rPr lang="en-US" sz="4800" dirty="0"/>
              <a:t>Nature of Gender Inequality</a:t>
            </a:r>
          </a:p>
        </p:txBody>
      </p:sp>
    </p:spTree>
    <p:extLst>
      <p:ext uri="{BB962C8B-B14F-4D97-AF65-F5344CB8AC3E}">
        <p14:creationId xmlns:p14="http://schemas.microsoft.com/office/powerpoint/2010/main" val="3818356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Nature Of Inequality Based On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Women in some cultures are deemed inferior just by the nature of their gender</a:t>
            </a:r>
          </a:p>
          <a:p>
            <a:r>
              <a:rPr lang="en-US" dirty="0"/>
              <a:t>This is more evident among the African and the Asian communities</a:t>
            </a:r>
          </a:p>
          <a:p>
            <a:r>
              <a:rPr lang="en-US" dirty="0"/>
              <a:t>They are supposed to respect and take orders from the male gender</a:t>
            </a:r>
          </a:p>
          <a:p>
            <a:r>
              <a:rPr lang="en-US" dirty="0"/>
              <a:t>They cannot have a voice of their own</a:t>
            </a:r>
          </a:p>
        </p:txBody>
      </p:sp>
    </p:spTree>
    <p:extLst>
      <p:ext uri="{BB962C8B-B14F-4D97-AF65-F5344CB8AC3E}">
        <p14:creationId xmlns:p14="http://schemas.microsoft.com/office/powerpoint/2010/main" val="3616816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Workplace and Career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There are career that are deemed to be male oriented and women should not take such.</a:t>
            </a:r>
          </a:p>
          <a:p>
            <a:r>
              <a:rPr lang="en-US" dirty="0"/>
              <a:t>This has discouraged many women who may even do better than their male counterparts in the same field</a:t>
            </a:r>
          </a:p>
          <a:p>
            <a:r>
              <a:rPr lang="en-US" dirty="0"/>
              <a:t>This has led to a disparity even in the earnings for the female gender</a:t>
            </a:r>
          </a:p>
          <a:p>
            <a:r>
              <a:rPr lang="en-US" dirty="0"/>
              <a:t>Promotions among the women are very rare at the workplace.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8BF424E-009C-4D6B-8870-A162AE48C12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E63BBC-B5D6-41A2-8806-49E2D0DEE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48400" y="1905000"/>
            <a:ext cx="5105400" cy="4191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F270C5A-1A40-4E83-A119-6AE071D58DDD}"/>
              </a:ext>
            </a:extLst>
          </p:cNvPr>
          <p:cNvSpPr txBox="1"/>
          <p:nvPr/>
        </p:nvSpPr>
        <p:spPr>
          <a:xfrm>
            <a:off x="8671415" y="5755770"/>
            <a:ext cx="5105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Gender_inequality_in_India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454899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685800"/>
            <a:ext cx="7924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952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Workplace and Career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male gender still belief that women should not take leadership roles in the society just because they are female.</a:t>
            </a:r>
          </a:p>
          <a:p>
            <a:r>
              <a:rPr lang="en-US" dirty="0"/>
              <a:t>Women have been denied political leadership especially the elective positions because of such bias and inequality. </a:t>
            </a:r>
          </a:p>
        </p:txBody>
      </p:sp>
    </p:spTree>
    <p:extLst>
      <p:ext uri="{BB962C8B-B14F-4D97-AF65-F5344CB8AC3E}">
        <p14:creationId xmlns:p14="http://schemas.microsoft.com/office/powerpoint/2010/main" val="29110806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02E16E2-B4AA-41E7-9065-3942B6916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14600"/>
            <a:ext cx="9404723" cy="1400530"/>
          </a:xfrm>
        </p:spPr>
        <p:txBody>
          <a:bodyPr/>
          <a:lstStyle/>
          <a:p>
            <a:pPr algn="ctr"/>
            <a:r>
              <a:rPr lang="en-US" sz="4800" dirty="0"/>
              <a:t>Solutions to Gender Inequality</a:t>
            </a:r>
          </a:p>
        </p:txBody>
      </p:sp>
    </p:spTree>
    <p:extLst>
      <p:ext uri="{BB962C8B-B14F-4D97-AF65-F5344CB8AC3E}">
        <p14:creationId xmlns:p14="http://schemas.microsoft.com/office/powerpoint/2010/main" val="2883609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to Gender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10200" cy="4351338"/>
          </a:xfrm>
        </p:spPr>
        <p:txBody>
          <a:bodyPr/>
          <a:lstStyle/>
          <a:p>
            <a:r>
              <a:rPr lang="en-US" dirty="0"/>
              <a:t>Change society belief that male gender is superior to female gender.</a:t>
            </a:r>
          </a:p>
          <a:p>
            <a:r>
              <a:rPr lang="en-US" dirty="0"/>
              <a:t>Start schools that cater for the disparity in education and academics for the girl child.</a:t>
            </a:r>
          </a:p>
          <a:p>
            <a:r>
              <a:rPr lang="en-US" dirty="0"/>
              <a:t>Empower women in leadership by achieving the 3</a:t>
            </a:r>
            <a:r>
              <a:rPr lang="en-US" baseline="30000" dirty="0"/>
              <a:t>rd</a:t>
            </a:r>
            <a:r>
              <a:rPr lang="en-US" dirty="0"/>
              <a:t> gender rule by UN.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BED88CB-B6F8-47CE-AAEB-4BA8673467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24600" y="1825625"/>
            <a:ext cx="5105400" cy="4270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8B42AA-BC72-4408-A7E4-B644256CCE66}"/>
              </a:ext>
            </a:extLst>
          </p:cNvPr>
          <p:cNvSpPr txBox="1"/>
          <p:nvPr/>
        </p:nvSpPr>
        <p:spPr>
          <a:xfrm>
            <a:off x="7145572" y="6451885"/>
            <a:ext cx="28412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owl.excelsior.edu/writing-process/thesis-sentence/thesis-sentence-common-problems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/3.0/"/>
              </a:rPr>
              <a:t>CC BY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720026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Solutions to Gender Inequality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Share household chores</a:t>
            </a:r>
          </a:p>
          <a:p>
            <a:r>
              <a:rPr lang="en-US" dirty="0"/>
              <a:t>Have laws that govern against domestic violence</a:t>
            </a:r>
          </a:p>
          <a:p>
            <a:r>
              <a:rPr lang="en-US" dirty="0"/>
              <a:t>Develop protocols for promotion at workplaces</a:t>
            </a:r>
          </a:p>
          <a:p>
            <a:r>
              <a:rPr lang="en-US" dirty="0"/>
              <a:t>Pay salaries based on work done and not based on salaries </a:t>
            </a:r>
          </a:p>
          <a:p>
            <a:r>
              <a:rPr lang="en-US" dirty="0"/>
              <a:t>Zero tolerance on sexual harassments and racism </a:t>
            </a:r>
          </a:p>
        </p:txBody>
      </p:sp>
    </p:spTree>
    <p:extLst>
      <p:ext uri="{BB962C8B-B14F-4D97-AF65-F5344CB8AC3E}">
        <p14:creationId xmlns:p14="http://schemas.microsoft.com/office/powerpoint/2010/main" val="2903695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37CBE6F-6DB9-4A1C-BBC4-D6547A010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2590800"/>
            <a:ext cx="9404723" cy="140053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en-US" sz="4800" dirty="0">
                <a:cs typeface="Calibri" panose="020F0502020204030204" pitchFamily="34" charset="0"/>
              </a:rPr>
              <a:t>Citations</a:t>
            </a:r>
          </a:p>
        </p:txBody>
      </p:sp>
    </p:spTree>
    <p:extLst>
      <p:ext uri="{BB962C8B-B14F-4D97-AF65-F5344CB8AC3E}">
        <p14:creationId xmlns:p14="http://schemas.microsoft.com/office/powerpoint/2010/main" val="252541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Heise, L., Greene, M. E., </a:t>
            </a:r>
            <a:r>
              <a:rPr lang="en-US" dirty="0" err="1"/>
              <a:t>Opper</a:t>
            </a:r>
            <a:r>
              <a:rPr lang="en-US" dirty="0"/>
              <a:t>, N., </a:t>
            </a:r>
            <a:r>
              <a:rPr lang="en-US" dirty="0" err="1"/>
              <a:t>Stavropoulou</a:t>
            </a:r>
            <a:r>
              <a:rPr lang="en-US" dirty="0"/>
              <a:t>, M., Harper, C., </a:t>
            </a:r>
            <a:r>
              <a:rPr lang="en-US" dirty="0" err="1"/>
              <a:t>Nascimento</a:t>
            </a:r>
            <a:r>
              <a:rPr lang="en-US" dirty="0"/>
              <a:t>, M., ... &amp; Henry, S. (2019). Gender inequality and restrictive gender norms: framing the challenges to health. </a:t>
            </a:r>
            <a:r>
              <a:rPr lang="en-US" i="1" dirty="0"/>
              <a:t>The Lancet</a:t>
            </a:r>
            <a:r>
              <a:rPr lang="en-US" dirty="0"/>
              <a:t>, </a:t>
            </a:r>
            <a:r>
              <a:rPr lang="en-US" i="1" dirty="0"/>
              <a:t>393</a:t>
            </a:r>
            <a:r>
              <a:rPr lang="en-US" dirty="0"/>
              <a:t>(10189), 2440-2454.</a:t>
            </a:r>
          </a:p>
          <a:p>
            <a:r>
              <a:rPr lang="en-US" dirty="0" err="1"/>
              <a:t>Blau</a:t>
            </a:r>
            <a:r>
              <a:rPr lang="en-US" dirty="0"/>
              <a:t>, F. D. (2016). Gender, inequality, and wages. </a:t>
            </a:r>
            <a:r>
              <a:rPr lang="en-US" i="1" dirty="0"/>
              <a:t>OUP Catalogue</a:t>
            </a:r>
            <a:r>
              <a:rPr lang="en-US" dirty="0"/>
              <a:t>.</a:t>
            </a:r>
          </a:p>
          <a:p>
            <a:r>
              <a:rPr lang="en-US" dirty="0"/>
              <a:t>Huang, J., Gates, A. J., Sinatra, R., &amp; </a:t>
            </a:r>
            <a:r>
              <a:rPr lang="en-US" dirty="0" err="1"/>
              <a:t>Barabási</a:t>
            </a:r>
            <a:r>
              <a:rPr lang="en-US" dirty="0"/>
              <a:t>, A. L. (2020). Historical comparison of gender inequality in scientific careers across countries and disciplines. </a:t>
            </a:r>
            <a:r>
              <a:rPr lang="en-US" i="1" dirty="0"/>
              <a:t>Proceedings of the National Academy of Sciences</a:t>
            </a:r>
            <a:r>
              <a:rPr lang="en-US" dirty="0"/>
              <a:t>, </a:t>
            </a:r>
            <a:r>
              <a:rPr lang="en-US" i="1" dirty="0"/>
              <a:t>117</a:t>
            </a:r>
            <a:r>
              <a:rPr lang="en-US" dirty="0"/>
              <a:t>(9), 4609-4616.</a:t>
            </a:r>
          </a:p>
          <a:p>
            <a:r>
              <a:rPr lang="en-US" dirty="0" err="1"/>
              <a:t>Kleven</a:t>
            </a:r>
            <a:r>
              <a:rPr lang="en-US" dirty="0"/>
              <a:t>, H., &amp; </a:t>
            </a:r>
            <a:r>
              <a:rPr lang="en-US" dirty="0" err="1"/>
              <a:t>Landais</a:t>
            </a:r>
            <a:r>
              <a:rPr lang="en-US" dirty="0"/>
              <a:t>, C. (2017). Gender inequality and economic development: fertility, education and norms. </a:t>
            </a:r>
            <a:r>
              <a:rPr lang="en-US" i="1" dirty="0" err="1"/>
              <a:t>Economica</a:t>
            </a:r>
            <a:r>
              <a:rPr lang="en-US" dirty="0"/>
              <a:t>, </a:t>
            </a:r>
            <a:r>
              <a:rPr lang="en-US" i="1" dirty="0"/>
              <a:t>84</a:t>
            </a:r>
            <a:r>
              <a:rPr lang="en-US" dirty="0"/>
              <a:t>(334), 180-209.</a:t>
            </a:r>
          </a:p>
          <a:p>
            <a:r>
              <a:rPr lang="en-US" dirty="0" err="1"/>
              <a:t>Batra</a:t>
            </a:r>
            <a:r>
              <a:rPr lang="en-US" dirty="0"/>
              <a:t>, R., &amp; </a:t>
            </a:r>
            <a:r>
              <a:rPr lang="en-US" dirty="0" err="1"/>
              <a:t>Reio</a:t>
            </a:r>
            <a:r>
              <a:rPr lang="en-US" dirty="0"/>
              <a:t> Jr, T. G. (2016). Gender inequality issues in India. </a:t>
            </a:r>
            <a:r>
              <a:rPr lang="en-US" i="1" dirty="0"/>
              <a:t>Advances in Developing Human Resources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(1), 88-101.</a:t>
            </a:r>
          </a:p>
          <a:p>
            <a:r>
              <a:rPr lang="en-US" dirty="0"/>
              <a:t>Scott, S. (2018). Gender Inequality in America: Is it Here to Stay?.</a:t>
            </a:r>
          </a:p>
        </p:txBody>
      </p:sp>
    </p:spTree>
    <p:extLst>
      <p:ext uri="{BB962C8B-B14F-4D97-AF65-F5344CB8AC3E}">
        <p14:creationId xmlns:p14="http://schemas.microsoft.com/office/powerpoint/2010/main" val="612031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cont..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Fisher, B., &amp; Naidoo, R. (2016). The geography of gender inequality. </a:t>
            </a:r>
            <a:r>
              <a:rPr lang="en-US" i="1" dirty="0" err="1"/>
              <a:t>PLoS</a:t>
            </a:r>
            <a:r>
              <a:rPr lang="en-US" i="1" dirty="0"/>
              <a:t> One</a:t>
            </a:r>
            <a:r>
              <a:rPr lang="en-US" dirty="0"/>
              <a:t>, </a:t>
            </a:r>
            <a:r>
              <a:rPr lang="en-US" i="1" dirty="0"/>
              <a:t>11</a:t>
            </a:r>
            <a:r>
              <a:rPr lang="en-US" dirty="0"/>
              <a:t>(3), e0145778.</a:t>
            </a:r>
          </a:p>
          <a:p>
            <a:r>
              <a:rPr lang="en-US" dirty="0"/>
              <a:t>Bukhari, M. A. H. S., </a:t>
            </a:r>
            <a:r>
              <a:rPr lang="en-US" dirty="0" err="1"/>
              <a:t>Gaho</a:t>
            </a:r>
            <a:r>
              <a:rPr lang="en-US" dirty="0"/>
              <a:t>, M. G. M., &amp; </a:t>
            </a:r>
            <a:r>
              <a:rPr lang="en-US" dirty="0" err="1"/>
              <a:t>Soomro</a:t>
            </a:r>
            <a:r>
              <a:rPr lang="en-US" dirty="0"/>
              <a:t>, M. K. H. (2019). Gender Inequality: Problems &amp; Its Solutions In Pakistan. </a:t>
            </a:r>
            <a:r>
              <a:rPr lang="en-US" i="1" dirty="0"/>
              <a:t>The Government-Annual Research Journal of Political Science.</a:t>
            </a:r>
            <a:r>
              <a:rPr lang="en-US" dirty="0"/>
              <a:t>, </a:t>
            </a:r>
            <a:r>
              <a:rPr lang="en-US" i="1" dirty="0"/>
              <a:t>7</a:t>
            </a:r>
            <a:r>
              <a:rPr lang="en-US" dirty="0"/>
              <a:t>(7).</a:t>
            </a:r>
          </a:p>
          <a:p>
            <a:r>
              <a:rPr lang="en-US" dirty="0" err="1"/>
              <a:t>Ryabokon</a:t>
            </a:r>
            <a:r>
              <a:rPr lang="en-US" dirty="0"/>
              <a:t>, I. (2016). Gender inequality and the quality of work life in Ukraine. </a:t>
            </a:r>
            <a:r>
              <a:rPr lang="en-US" i="1" dirty="0" err="1"/>
              <a:t>Zeszyty</a:t>
            </a:r>
            <a:r>
              <a:rPr lang="en-US" i="1" dirty="0"/>
              <a:t> </a:t>
            </a:r>
            <a:r>
              <a:rPr lang="en-US" i="1" dirty="0" err="1"/>
              <a:t>Naukowe</a:t>
            </a:r>
            <a:r>
              <a:rPr lang="en-US" i="1" dirty="0"/>
              <a:t> </a:t>
            </a:r>
            <a:r>
              <a:rPr lang="en-US" i="1" dirty="0" err="1"/>
              <a:t>Polskiego</a:t>
            </a:r>
            <a:r>
              <a:rPr lang="en-US" i="1" dirty="0"/>
              <a:t> </a:t>
            </a:r>
            <a:r>
              <a:rPr lang="en-US" i="1" dirty="0" err="1"/>
              <a:t>Towarzystwa</a:t>
            </a:r>
            <a:r>
              <a:rPr lang="en-US" i="1" dirty="0"/>
              <a:t> </a:t>
            </a:r>
            <a:r>
              <a:rPr lang="en-US" i="1" dirty="0" err="1"/>
              <a:t>Ekonomicznego</a:t>
            </a:r>
            <a:r>
              <a:rPr lang="en-US" i="1" dirty="0"/>
              <a:t> w </a:t>
            </a:r>
            <a:r>
              <a:rPr lang="en-US" i="1" dirty="0" err="1"/>
              <a:t>Zielonej</a:t>
            </a:r>
            <a:r>
              <a:rPr lang="en-US" i="1" dirty="0"/>
              <a:t> </a:t>
            </a:r>
            <a:r>
              <a:rPr lang="en-US" i="1" dirty="0" err="1"/>
              <a:t>Górze</a:t>
            </a:r>
            <a:r>
              <a:rPr lang="en-US" dirty="0"/>
              <a:t>, </a:t>
            </a:r>
            <a:r>
              <a:rPr lang="en-US" i="1" dirty="0"/>
              <a:t>3</a:t>
            </a:r>
            <a:r>
              <a:rPr lang="en-US" dirty="0"/>
              <a:t>(4), 204-217.</a:t>
            </a:r>
          </a:p>
          <a:p>
            <a:r>
              <a:rPr lang="en-US" dirty="0"/>
              <a:t>Newton, D. E. (2019). </a:t>
            </a:r>
            <a:r>
              <a:rPr lang="en-US" i="1" dirty="0"/>
              <a:t>Gender Inequality: A Reference Handbook</a:t>
            </a:r>
            <a:r>
              <a:rPr lang="en-US" dirty="0"/>
              <a:t>. ABC-CLIO.</a:t>
            </a:r>
          </a:p>
          <a:p>
            <a:r>
              <a:rPr lang="en-US" dirty="0"/>
              <a:t>Kim, J., Lee, J. W., &amp; Shin, K. (2016). A model of gender inequality and economic growth. </a:t>
            </a:r>
            <a:r>
              <a:rPr lang="en-US" i="1" dirty="0"/>
              <a:t>Asian Development Bank Economics Working Paper Series</a:t>
            </a:r>
            <a:r>
              <a:rPr lang="en-US" dirty="0"/>
              <a:t>, (475).</a:t>
            </a:r>
          </a:p>
        </p:txBody>
      </p:sp>
    </p:spTree>
    <p:extLst>
      <p:ext uri="{BB962C8B-B14F-4D97-AF65-F5344CB8AC3E}">
        <p14:creationId xmlns:p14="http://schemas.microsoft.com/office/powerpoint/2010/main" val="1287207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2781</TotalTime>
  <Words>925</Words>
  <Application>Microsoft Office PowerPoint</Application>
  <PresentationFormat>Widescreen</PresentationFormat>
  <Paragraphs>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Century Gothic</vt:lpstr>
      <vt:lpstr>Roboto</vt:lpstr>
      <vt:lpstr>Wingdings 3</vt:lpstr>
      <vt:lpstr>Ion</vt:lpstr>
      <vt:lpstr>Office Theme</vt:lpstr>
      <vt:lpstr>Gender Inequality</vt:lpstr>
      <vt:lpstr>Gender Inequality </vt:lpstr>
      <vt:lpstr>PowerPoint Presentation</vt:lpstr>
      <vt:lpstr>Effects of Gender Inequality</vt:lpstr>
      <vt:lpstr>Why is the gender inequality an important issue</vt:lpstr>
      <vt:lpstr>Importance of Combating Gender Inequality</vt:lpstr>
      <vt:lpstr>Examples of Gender Inequality</vt:lpstr>
      <vt:lpstr>Examples Of Gender Inequality </vt:lpstr>
      <vt:lpstr>Forms Of Gender Inequality Cont..</vt:lpstr>
      <vt:lpstr>Why is it my problem</vt:lpstr>
      <vt:lpstr>Nature of Gender Inequality</vt:lpstr>
      <vt:lpstr>Nature Of Inequality Based On Culture</vt:lpstr>
      <vt:lpstr>Workplace and Career</vt:lpstr>
      <vt:lpstr>PowerPoint Presentation</vt:lpstr>
      <vt:lpstr>Workplace and Career</vt:lpstr>
      <vt:lpstr>Solutions to Gender Inequality</vt:lpstr>
      <vt:lpstr>Solutions to Gender Inequality</vt:lpstr>
      <vt:lpstr>Solutions to Gender Inequality</vt:lpstr>
      <vt:lpstr>Citations</vt:lpstr>
      <vt:lpstr>References</vt:lpstr>
      <vt:lpstr>References cont..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Gender Inequality</dc:title>
  <dc:creator>Kamande</dc:creator>
  <cp:lastModifiedBy>Lynval Whittaker</cp:lastModifiedBy>
  <cp:revision>31</cp:revision>
  <dcterms:created xsi:type="dcterms:W3CDTF">2020-07-08T06:15:33Z</dcterms:created>
  <dcterms:modified xsi:type="dcterms:W3CDTF">2020-07-12T03:24:45Z</dcterms:modified>
</cp:coreProperties>
</file>